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  <p:sldMasterId id="2147483672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Montserrat" pitchFamily="2" charset="77"/>
      <p:regular r:id="rId22"/>
      <p:bold r:id="rId23"/>
      <p:italic r:id="rId24"/>
      <p:boldItalic r:id="rId25"/>
    </p:embeddedFont>
    <p:embeddedFont>
      <p:font typeface="Lato" panose="020F0502020204030203" pitchFamily="34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 snapToObjects="1">
      <p:cViewPr varScale="1">
        <p:scale>
          <a:sx n="145" d="100"/>
          <a:sy n="14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1.xml"/><Relationship Id="rId21" Type="http://schemas.openxmlformats.org/officeDocument/2006/relationships/font" Target="fonts/font4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cbaaf8909_3_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cbaaf8909_3_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cbaaf8909_3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cbaaf8909_3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cbaaf8909_3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cbaaf8909_3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cbaaf8909_3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cbaaf8909_3_5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cbaaf8909_3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cbaaf8909_3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cbaaf8909_3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cbaaf8909_3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cbaaf8909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cbaaf8909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4cbaaf8909_3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4cbaaf8909_3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cbaaf8909_3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4cbaaf8909_3_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cbaaf8909_3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cbaaf8909_3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cbaaf8909_3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4cbaaf8909_3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cbaaf8909_3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cbaaf8909_3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cbaaf8909_3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cbaaf8909_3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1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3" name="Google Shape;103;p1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2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9" name="Google Shape;109;p12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2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2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2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2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2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2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2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2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2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2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8" name="Google Shape;128;p12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3" name="Google Shape;173;p2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bg>
      <p:bgPr>
        <a:solidFill>
          <a:srgbClr val="CC0000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2" name="Google Shape;52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0" name="Google Shape;60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6" name="Google Shape;66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3" name="Google Shape;73;p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ctrTitle"/>
          </p:nvPr>
        </p:nvSpPr>
        <p:spPr>
          <a:xfrm>
            <a:off x="3401950" y="1563900"/>
            <a:ext cx="39762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ITMT 430 SPRINT-01</a:t>
            </a:r>
            <a:endParaRPr/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1"/>
          </p:nvPr>
        </p:nvSpPr>
        <p:spPr>
          <a:xfrm>
            <a:off x="6975625" y="3953925"/>
            <a:ext cx="22941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Nihar Patel</a:t>
            </a:r>
            <a:endParaRPr sz="1800"/>
          </a:p>
        </p:txBody>
      </p:sp>
      <p:sp>
        <p:nvSpPr>
          <p:cNvPr id="183" name="Google Shape;183;p26"/>
          <p:cNvSpPr txBox="1"/>
          <p:nvPr/>
        </p:nvSpPr>
        <p:spPr>
          <a:xfrm>
            <a:off x="6975625" y="4298075"/>
            <a:ext cx="22941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Project Manager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Project Base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10. Layout design: </a:t>
            </a:r>
            <a:endParaRPr sz="14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a. Diagrams of site functionality need to match delivered features: We do not have any.</a:t>
            </a:r>
            <a:endParaRPr sz="14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b. Diagrams of colors, fonts, and other usability features: We do not have any.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11. Management of Visio (or comparable) diagram tool of work flow: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We do not have any.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Base Requirements</a:t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1360225" y="1084525"/>
            <a:ext cx="45546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27BA0"/>
                </a:solidFill>
                <a:latin typeface="Montserrat"/>
                <a:ea typeface="Montserrat"/>
                <a:cs typeface="Montserrat"/>
                <a:sym typeface="Montserrat"/>
              </a:rPr>
              <a:t>How we manage project progress?</a:t>
            </a:r>
            <a:endParaRPr sz="1800">
              <a:solidFill>
                <a:srgbClr val="C27B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875" y="1686400"/>
            <a:ext cx="2710498" cy="153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575" y="1686400"/>
            <a:ext cx="2594598" cy="1890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373" y="1713600"/>
            <a:ext cx="2924375" cy="1836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>
            <a:spLocks noGrp="1"/>
          </p:cNvSpPr>
          <p:nvPr>
            <p:ph type="body" idx="1"/>
          </p:nvPr>
        </p:nvSpPr>
        <p:spPr>
          <a:xfrm>
            <a:off x="1297500" y="17572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GitHub Issues to resolve bug posts from UI/UX tester</a:t>
            </a:r>
            <a:endParaRPr/>
          </a:p>
          <a:p>
            <a:pPr marL="0" lvl="0" indent="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i. Must post </a:t>
            </a:r>
            <a:r>
              <a:rPr lang="en" u="sng"/>
              <a:t>at least 10 bugs</a:t>
            </a:r>
            <a:r>
              <a:rPr lang="en"/>
              <a:t> in final sprint: </a:t>
            </a:r>
            <a:r>
              <a:rPr lang="en" u="sng"/>
              <a:t>We will have it</a:t>
            </a:r>
            <a:r>
              <a:rPr lang="en"/>
              <a:t> </a:t>
            </a:r>
            <a:endParaRPr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13. Team must generate </a:t>
            </a:r>
            <a:r>
              <a:rPr lang="en" u="sng"/>
              <a:t>at least 15 real “test” user data</a:t>
            </a:r>
            <a:r>
              <a:rPr lang="en"/>
              <a:t> that is inserted upon instance creation               and proper data to test functionality of a system: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a. No system is ever used “blank” always </a:t>
            </a:r>
            <a:r>
              <a:rPr lang="en" u="sng"/>
              <a:t>fill it up with real data</a:t>
            </a:r>
            <a:r>
              <a:rPr lang="en"/>
              <a:t>: We will have them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08" name="Google Shape;308;p3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Base Requirements</a:t>
            </a:r>
            <a:endParaRPr/>
          </a:p>
        </p:txBody>
      </p:sp>
      <p:sp>
        <p:nvSpPr>
          <p:cNvPr id="309" name="Google Shape;309;p37"/>
          <p:cNvSpPr txBox="1"/>
          <p:nvPr/>
        </p:nvSpPr>
        <p:spPr>
          <a:xfrm>
            <a:off x="1297500" y="1181375"/>
            <a:ext cx="60711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the FINAL sprint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9475" y="63350"/>
            <a:ext cx="2914975" cy="24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for next sprint</a:t>
            </a:r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Create sessions for login / logout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Password encryption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Different profile for unauthorised users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Database relationships 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Also, Figure out where and how are we going to store the videos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>
            <a:spLocks noGrp="1"/>
          </p:cNvSpPr>
          <p:nvPr>
            <p:ph type="title"/>
          </p:nvPr>
        </p:nvSpPr>
        <p:spPr>
          <a:xfrm>
            <a:off x="3300450" y="459025"/>
            <a:ext cx="2543100" cy="6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DEMO!</a:t>
            </a:r>
            <a:endParaRPr sz="4800"/>
          </a:p>
        </p:txBody>
      </p:sp>
      <p:pic>
        <p:nvPicPr>
          <p:cNvPr id="322" name="Google Shape;32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750" y="1437225"/>
            <a:ext cx="4901075" cy="2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/>
          <p:nvPr/>
        </p:nvSpPr>
        <p:spPr>
          <a:xfrm>
            <a:off x="0" y="0"/>
            <a:ext cx="9161100" cy="1766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FC3F7"/>
              </a:solidFill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311700" y="143900"/>
            <a:ext cx="8520600" cy="10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400"/>
              </a:spcAft>
              <a:buNone/>
            </a:pPr>
            <a:r>
              <a:rPr lang="en" sz="40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Team</a:t>
            </a:r>
            <a:endParaRPr sz="4000" b="1" i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319675" y="2514400"/>
            <a:ext cx="1479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Nihar 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Patel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1707100" y="2514400"/>
            <a:ext cx="1479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Henry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Post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3129550" y="2514400"/>
            <a:ext cx="1479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Idris 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Fagbemi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551975" y="2514400"/>
            <a:ext cx="1479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Divin Gregis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Baniekona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5974400" y="2514400"/>
            <a:ext cx="1479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Jimmy 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Tran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27"/>
          <p:cNvSpPr txBox="1"/>
          <p:nvPr/>
        </p:nvSpPr>
        <p:spPr>
          <a:xfrm>
            <a:off x="7396850" y="2514400"/>
            <a:ext cx="1479600" cy="4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Yi-Ting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DB4437"/>
                </a:solidFill>
                <a:latin typeface="Roboto"/>
                <a:ea typeface="Roboto"/>
                <a:cs typeface="Roboto"/>
                <a:sym typeface="Roboto"/>
              </a:rPr>
              <a:t>Lin</a:t>
            </a:r>
            <a:endParaRPr b="1">
              <a:solidFill>
                <a:srgbClr val="DB443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 rotWithShape="1">
          <a:blip r:embed="rId3">
            <a:alphaModFix/>
          </a:blip>
          <a:srcRect t="3388" r="3993" b="336"/>
          <a:stretch/>
        </p:blipFill>
        <p:spPr>
          <a:xfrm>
            <a:off x="3262000" y="1125621"/>
            <a:ext cx="1134600" cy="118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 rotWithShape="1">
          <a:blip r:embed="rId4">
            <a:alphaModFix/>
          </a:blip>
          <a:srcRect t="9" b="19"/>
          <a:stretch/>
        </p:blipFill>
        <p:spPr>
          <a:xfrm>
            <a:off x="4684500" y="1156023"/>
            <a:ext cx="1134600" cy="113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 rotWithShape="1">
          <a:blip r:embed="rId5">
            <a:alphaModFix/>
          </a:blip>
          <a:srcRect l="44256" r="12315" b="26150"/>
          <a:stretch/>
        </p:blipFill>
        <p:spPr>
          <a:xfrm>
            <a:off x="527925" y="1157252"/>
            <a:ext cx="1054500" cy="113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 rotWithShape="1">
          <a:blip r:embed="rId6">
            <a:alphaModFix/>
          </a:blip>
          <a:srcRect b="6542"/>
          <a:stretch/>
        </p:blipFill>
        <p:spPr>
          <a:xfrm>
            <a:off x="1839550" y="1139350"/>
            <a:ext cx="1134600" cy="1134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 rotWithShape="1">
          <a:blip r:embed="rId7">
            <a:alphaModFix/>
          </a:blip>
          <a:srcRect l="-7596" t="5599" b="-1156"/>
          <a:stretch/>
        </p:blipFill>
        <p:spPr>
          <a:xfrm>
            <a:off x="6068363" y="1189000"/>
            <a:ext cx="1181700" cy="118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 rotWithShape="1">
          <a:blip r:embed="rId8">
            <a:alphaModFix/>
          </a:blip>
          <a:srcRect t="9" b="19"/>
          <a:stretch/>
        </p:blipFill>
        <p:spPr>
          <a:xfrm>
            <a:off x="7529200" y="1156023"/>
            <a:ext cx="1134600" cy="113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/>
          <p:nvPr/>
        </p:nvSpPr>
        <p:spPr>
          <a:xfrm>
            <a:off x="492900" y="2863925"/>
            <a:ext cx="1271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Project Manager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2024763" y="2863925"/>
            <a:ext cx="879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Developer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3233638" y="2863925"/>
            <a:ext cx="1271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Junior Developer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4834625" y="2863925"/>
            <a:ext cx="10545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IT Operator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6182588" y="2863925"/>
            <a:ext cx="1271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UI/UX Developer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7539263" y="2863925"/>
            <a:ext cx="12714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Montserrat"/>
                <a:ea typeface="Montserrat"/>
                <a:cs typeface="Montserrat"/>
                <a:sym typeface="Montserrat"/>
              </a:rPr>
              <a:t>UI/UX Developer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planned to accomplish for sprint-01</a:t>
            </a:r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body" idx="1"/>
          </p:nvPr>
        </p:nvSpPr>
        <p:spPr>
          <a:xfrm>
            <a:off x="1002350" y="13986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Decide project requirements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Assign roles to everyone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Get the project started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good communication system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Everyone on the same page</a:t>
            </a:r>
            <a:endParaRPr sz="1400"/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5" y="3236075"/>
            <a:ext cx="9002624" cy="18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Base Requirements</a:t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792025" y="2192625"/>
            <a:ext cx="1096200" cy="1053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3157825" y="2192625"/>
            <a:ext cx="1096200" cy="1053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5428750" y="2192625"/>
            <a:ext cx="1096200" cy="1053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562650" y="2192625"/>
            <a:ext cx="1096200" cy="1053900"/>
          </a:xfrm>
          <a:prstGeom prst="ellipse">
            <a:avLst/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"/>
          <p:cNvSpPr txBox="1"/>
          <p:nvPr/>
        </p:nvSpPr>
        <p:spPr>
          <a:xfrm>
            <a:off x="860575" y="2529900"/>
            <a:ext cx="9591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Language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3298525" y="2561550"/>
            <a:ext cx="8148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Servers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5428750" y="2520075"/>
            <a:ext cx="12024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Framework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7509550" y="2529900"/>
            <a:ext cx="1202400" cy="5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Built/Deploy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8" name="Google Shape;228;p29"/>
          <p:cNvCxnSpPr>
            <a:endCxn id="220" idx="0"/>
          </p:cNvCxnSpPr>
          <p:nvPr/>
        </p:nvCxnSpPr>
        <p:spPr>
          <a:xfrm>
            <a:off x="1340125" y="1735125"/>
            <a:ext cx="0" cy="4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9" name="Google Shape;229;p29"/>
          <p:cNvSpPr txBox="1"/>
          <p:nvPr/>
        </p:nvSpPr>
        <p:spPr>
          <a:xfrm>
            <a:off x="715825" y="1365563"/>
            <a:ext cx="3372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Java, MySQL, Bash, Kotlin, Python, HQL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29"/>
          <p:cNvSpPr txBox="1"/>
          <p:nvPr/>
        </p:nvSpPr>
        <p:spPr>
          <a:xfrm>
            <a:off x="4596950" y="1361150"/>
            <a:ext cx="44688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Hibernate, Java Server Faces, Spring Boot (webpages)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1" name="Google Shape;231;p29"/>
          <p:cNvCxnSpPr/>
          <p:nvPr/>
        </p:nvCxnSpPr>
        <p:spPr>
          <a:xfrm>
            <a:off x="5976850" y="1761413"/>
            <a:ext cx="0" cy="4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9"/>
          <p:cNvCxnSpPr/>
          <p:nvPr/>
        </p:nvCxnSpPr>
        <p:spPr>
          <a:xfrm>
            <a:off x="3705925" y="3246525"/>
            <a:ext cx="0" cy="4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29"/>
          <p:cNvSpPr txBox="1"/>
          <p:nvPr/>
        </p:nvSpPr>
        <p:spPr>
          <a:xfrm>
            <a:off x="3147275" y="3681325"/>
            <a:ext cx="23820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MySQL, Apache Tomcat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p29"/>
          <p:cNvSpPr txBox="1"/>
          <p:nvPr/>
        </p:nvSpPr>
        <p:spPr>
          <a:xfrm>
            <a:off x="7378100" y="3729475"/>
            <a:ext cx="16035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Maven, Vagrant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35" name="Google Shape;235;p29"/>
          <p:cNvCxnSpPr/>
          <p:nvPr/>
        </p:nvCxnSpPr>
        <p:spPr>
          <a:xfrm>
            <a:off x="8110750" y="3246525"/>
            <a:ext cx="0" cy="45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29"/>
          <p:cNvCxnSpPr>
            <a:endCxn id="221" idx="2"/>
          </p:cNvCxnSpPr>
          <p:nvPr/>
        </p:nvCxnSpPr>
        <p:spPr>
          <a:xfrm>
            <a:off x="1888225" y="2719575"/>
            <a:ext cx="126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p29"/>
          <p:cNvCxnSpPr>
            <a:stCxn id="221" idx="6"/>
            <a:endCxn id="226" idx="1"/>
          </p:cNvCxnSpPr>
          <p:nvPr/>
        </p:nvCxnSpPr>
        <p:spPr>
          <a:xfrm>
            <a:off x="4254025" y="2719575"/>
            <a:ext cx="1174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29"/>
          <p:cNvCxnSpPr>
            <a:endCxn id="223" idx="2"/>
          </p:cNvCxnSpPr>
          <p:nvPr/>
        </p:nvCxnSpPr>
        <p:spPr>
          <a:xfrm>
            <a:off x="6461650" y="2719575"/>
            <a:ext cx="1101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Project Base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0"/>
          <p:cNvSpPr txBox="1">
            <a:spLocks noGrp="1"/>
          </p:cNvSpPr>
          <p:nvPr>
            <p:ph type="body" idx="1"/>
          </p:nvPr>
        </p:nvSpPr>
        <p:spPr>
          <a:xfrm>
            <a:off x="1708550" y="152920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Package manager has a lot of packages so that we don’t have to build it from source.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0000"/>
                </a:solidFill>
              </a:rPr>
              <a:t>DOWN SIDE:</a:t>
            </a:r>
            <a:r>
              <a:rPr lang="en" sz="1400"/>
              <a:t> Builds are not deterministic.</a:t>
            </a:r>
            <a:endParaRPr sz="14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a. Packages and dependencies (installers): Java, Maven Tomcat, MySQL</a:t>
            </a:r>
            <a:endParaRPr sz="14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/>
              <a:t>b. Process of Secrets management: No Secrets Management.</a:t>
            </a:r>
            <a:endParaRPr sz="1400"/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/>
              <a:t>c. Capture of application metrics: We have Tomcat logging engine, MySQL database to run analysis on that, Maven to tell how long it takes to deploy.</a:t>
            </a:r>
            <a:endParaRPr sz="1400"/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74" y="1624049"/>
            <a:ext cx="1338900" cy="13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Project Base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1" name="Google Shape;251;p31"/>
          <p:cNvCxnSpPr/>
          <p:nvPr/>
        </p:nvCxnSpPr>
        <p:spPr>
          <a:xfrm>
            <a:off x="4663450" y="1170250"/>
            <a:ext cx="21000" cy="318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2" name="Google Shape;252;p31"/>
          <p:cNvSpPr txBox="1"/>
          <p:nvPr/>
        </p:nvSpPr>
        <p:spPr>
          <a:xfrm>
            <a:off x="4902525" y="1212800"/>
            <a:ext cx="3975600" cy="3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5. Database makes use of master/slave replication: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a. Schema creation: No. We are not going to.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b. Caching layer implementation: No.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c. Master for database writes: No.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d. Slave for database reads: No.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1"/>
          <p:cNvSpPr txBox="1"/>
          <p:nvPr/>
        </p:nvSpPr>
        <p:spPr>
          <a:xfrm>
            <a:off x="1188575" y="3554650"/>
            <a:ext cx="3256800" cy="7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Data encrypted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at rest: We don’t have password yet!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99" y="1212800"/>
            <a:ext cx="2810624" cy="211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Google Shape;255;p31"/>
          <p:cNvCxnSpPr/>
          <p:nvPr/>
        </p:nvCxnSpPr>
        <p:spPr>
          <a:xfrm>
            <a:off x="1495900" y="1834275"/>
            <a:ext cx="5901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1"/>
          <p:cNvCxnSpPr/>
          <p:nvPr/>
        </p:nvCxnSpPr>
        <p:spPr>
          <a:xfrm rot="10800000" flipH="1">
            <a:off x="2486650" y="1533450"/>
            <a:ext cx="620100" cy="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1"/>
          <p:cNvCxnSpPr/>
          <p:nvPr/>
        </p:nvCxnSpPr>
        <p:spPr>
          <a:xfrm rot="10800000" flipH="1">
            <a:off x="3488025" y="1749075"/>
            <a:ext cx="620100" cy="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1"/>
          <p:cNvCxnSpPr/>
          <p:nvPr/>
        </p:nvCxnSpPr>
        <p:spPr>
          <a:xfrm rot="10800000" flipH="1">
            <a:off x="3350050" y="2702525"/>
            <a:ext cx="620100" cy="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1"/>
          <p:cNvCxnSpPr/>
          <p:nvPr/>
        </p:nvCxnSpPr>
        <p:spPr>
          <a:xfrm rot="10800000" flipH="1">
            <a:off x="1465900" y="2612525"/>
            <a:ext cx="620100" cy="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1"/>
          <p:cNvCxnSpPr/>
          <p:nvPr/>
        </p:nvCxnSpPr>
        <p:spPr>
          <a:xfrm rot="10800000" flipH="1">
            <a:off x="1866550" y="2965175"/>
            <a:ext cx="620100" cy="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1"/>
          <p:cNvCxnSpPr/>
          <p:nvPr/>
        </p:nvCxnSpPr>
        <p:spPr>
          <a:xfrm rot="10800000" flipH="1">
            <a:off x="2985150" y="3022725"/>
            <a:ext cx="620100" cy="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1"/>
          <p:cNvCxnSpPr/>
          <p:nvPr/>
        </p:nvCxnSpPr>
        <p:spPr>
          <a:xfrm rot="10800000" flipH="1">
            <a:off x="3350050" y="2310825"/>
            <a:ext cx="620100" cy="5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" name="Google Shape;263;p31"/>
          <p:cNvSpPr/>
          <p:nvPr/>
        </p:nvSpPr>
        <p:spPr>
          <a:xfrm>
            <a:off x="1337675" y="1940841"/>
            <a:ext cx="748332" cy="432324"/>
          </a:xfrm>
          <a:prstGeom prst="flowChartTerminator">
            <a:avLst/>
          </a:prstGeom>
          <a:noFill/>
          <a:ln w="28575" cap="flat" cmpd="sng">
            <a:solidFill>
              <a:srgbClr val="F1C23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"/>
          <p:cNvSpPr txBox="1">
            <a:spLocks noGrp="1"/>
          </p:cNvSpPr>
          <p:nvPr>
            <p:ph type="title"/>
          </p:nvPr>
        </p:nvSpPr>
        <p:spPr>
          <a:xfrm>
            <a:off x="1297500" y="2020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Project Base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body" idx="1"/>
          </p:nvPr>
        </p:nvSpPr>
        <p:spPr>
          <a:xfrm>
            <a:off x="2267150" y="1116150"/>
            <a:ext cx="6819900" cy="37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7. Use of https: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a. Self-signed certs: We do not have any.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b. Login authentication mechanism: Yes. We will impose the Nist rule on users because they are simple.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c. Explanation of security assumptions relating to: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i. </a:t>
            </a:r>
            <a:r>
              <a:rPr lang="en" u="sng"/>
              <a:t>Firewall:</a:t>
            </a:r>
            <a:r>
              <a:rPr lang="en"/>
              <a:t> All ports will be locked down except for https and http. No ssh. No remote desktop.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ii. </a:t>
            </a:r>
            <a:r>
              <a:rPr lang="en" u="sng"/>
              <a:t>Authentication keys:</a:t>
            </a:r>
            <a:r>
              <a:rPr lang="en"/>
              <a:t> None. They are in the git history. They are hard coded in the file and they are very simple.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iii. </a:t>
            </a:r>
            <a:r>
              <a:rPr lang="en" u="sng"/>
              <a:t>Seeding of usernames and passwords:</a:t>
            </a:r>
            <a:r>
              <a:rPr lang="en"/>
              <a:t> No.</a:t>
            </a:r>
            <a:endParaRPr/>
          </a:p>
          <a:p>
            <a:pPr marL="0" lvl="0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iv. </a:t>
            </a:r>
            <a:r>
              <a:rPr lang="en" u="sng"/>
              <a:t>Pre-seeding databases/datastores with schema and records:</a:t>
            </a:r>
            <a:r>
              <a:rPr lang="en"/>
              <a:t> We will have them.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70" name="Google Shape;27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5" y="1487825"/>
            <a:ext cx="2125300" cy="35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2"/>
          <p:cNvSpPr/>
          <p:nvPr/>
        </p:nvSpPr>
        <p:spPr>
          <a:xfrm>
            <a:off x="1297499" y="959450"/>
            <a:ext cx="833031" cy="526965"/>
          </a:xfrm>
          <a:custGeom>
            <a:avLst/>
            <a:gdLst/>
            <a:ahLst/>
            <a:cxnLst/>
            <a:rect l="l" t="t" r="r" b="b"/>
            <a:pathLst>
              <a:path w="40895" h="29090" extrusionOk="0">
                <a:moveTo>
                  <a:pt x="0" y="29090"/>
                </a:moveTo>
                <a:cubicBezTo>
                  <a:pt x="2108" y="25296"/>
                  <a:pt x="5832" y="11172"/>
                  <a:pt x="12648" y="6324"/>
                </a:cubicBezTo>
                <a:cubicBezTo>
                  <a:pt x="19464" y="1476"/>
                  <a:pt x="36187" y="1054"/>
                  <a:pt x="40895" y="0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Google Shape;272;p32"/>
          <p:cNvSpPr txBox="1"/>
          <p:nvPr/>
        </p:nvSpPr>
        <p:spPr>
          <a:xfrm>
            <a:off x="2130525" y="727575"/>
            <a:ext cx="1854900" cy="5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Responsive design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Project Base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body" idx="1"/>
          </p:nvPr>
        </p:nvSpPr>
        <p:spPr>
          <a:xfrm>
            <a:off x="297600" y="1567550"/>
            <a:ext cx="3403200" cy="13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Use of user authentication: </a:t>
            </a:r>
            <a:endParaRPr/>
          </a:p>
          <a:p>
            <a:pPr marL="0" lvl="0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a. Must use HTTP Session: We will force https when we are done. Right now we have http.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9" name="Google Shape;279;p33"/>
          <p:cNvSpPr txBox="1"/>
          <p:nvPr/>
        </p:nvSpPr>
        <p:spPr>
          <a:xfrm>
            <a:off x="3978725" y="1369425"/>
            <a:ext cx="5033100" cy="3499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Things 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we plan to have when we get our authentication and session done: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Different UI for Unauthenticated users: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160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read/only features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Different UI for Authenticated users: 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160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user account management page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Different UI for Administrative users: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914400" lvl="1" indent="-311150" algn="l" rtl="0">
              <a:spcBef>
                <a:spcPts val="1600"/>
              </a:spcBef>
              <a:spcAft>
                <a:spcPts val="0"/>
              </a:spcAft>
              <a:buSzPts val="1300"/>
              <a:buFont typeface="Lato"/>
              <a:buChar char="○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an administrative database dump and restore feature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marL="457200" lvl="0" indent="-311150" algn="l" rtl="0">
              <a:spcBef>
                <a:spcPts val="1600"/>
              </a:spcBef>
              <a:spcAft>
                <a:spcPts val="1600"/>
              </a:spcAft>
              <a:buSzPts val="1300"/>
              <a:buFont typeface="Lato"/>
              <a:buChar char="●"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UI is modified per authenticated user via CSS 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88" y="2856375"/>
            <a:ext cx="3347420" cy="188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3"/>
          <p:cNvCxnSpPr/>
          <p:nvPr/>
        </p:nvCxnSpPr>
        <p:spPr>
          <a:xfrm>
            <a:off x="3878850" y="1317800"/>
            <a:ext cx="10500" cy="359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Project Base Requirements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4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34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9. Creation of Dev Environment (local laptop):</a:t>
            </a:r>
            <a:endParaRPr sz="15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a. Must work according to specification: We have a build guide but we do not have automated way to set up an environment. </a:t>
            </a:r>
            <a:endParaRPr sz="1500"/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b. Environment must be configurable via script pre-deploy</a:t>
            </a:r>
            <a:endParaRPr sz="15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/>
              <a:t>i. No manual editing or installing: We do not have an automated development environment.</a:t>
            </a:r>
            <a:endParaRPr sz="15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/>
              <a:t>c. Explanation of UI/UX testing methodology and bug reporting: We do not have </a:t>
            </a:r>
            <a:r>
              <a:rPr lang="en" sz="1500" u="sng"/>
              <a:t>any testing methodology</a:t>
            </a:r>
            <a:r>
              <a:rPr lang="en" sz="1500"/>
              <a:t>. 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747</Words>
  <Application>Microsoft Macintosh PowerPoint</Application>
  <PresentationFormat>On-screen Show (16:9)</PresentationFormat>
  <Paragraphs>99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Roboto</vt:lpstr>
      <vt:lpstr>Montserrat</vt:lpstr>
      <vt:lpstr>Lato</vt:lpstr>
      <vt:lpstr>Focus</vt:lpstr>
      <vt:lpstr>Simple Light</vt:lpstr>
      <vt:lpstr>ITMT 430 SPRINT-01</vt:lpstr>
      <vt:lpstr>PowerPoint Presentation</vt:lpstr>
      <vt:lpstr>What we planned to accomplish for sprint-01</vt:lpstr>
      <vt:lpstr>Project Base Requirements</vt:lpstr>
      <vt:lpstr>Project Base Requirements </vt:lpstr>
      <vt:lpstr>Project Base Requirements </vt:lpstr>
      <vt:lpstr>Project Base Requirements </vt:lpstr>
      <vt:lpstr>Project Base Requirements </vt:lpstr>
      <vt:lpstr>Project Base Requirements  </vt:lpstr>
      <vt:lpstr>Project Base Requirements </vt:lpstr>
      <vt:lpstr>Project Base Requirements</vt:lpstr>
      <vt:lpstr>Project Base Requirements</vt:lpstr>
      <vt:lpstr>Goals for next sprint</vt:lpstr>
      <vt:lpstr>DEMO!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ITMT 430 SPRINT-01</dc:title>
  <cp:lastModifiedBy>Nihar Patel</cp:lastModifiedBy>
  <cp:revision>1</cp:revision>
  <dcterms:modified xsi:type="dcterms:W3CDTF">2019-02-08T21:23:23Z</dcterms:modified>
</cp:coreProperties>
</file>